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257" r:id="rId2"/>
    <p:sldId id="263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94A68-B33F-4705-8E70-F963869FFFF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61173-139D-4556-8F62-5C0C0B27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41A4F-24F2-7745-82A0-5D9641CDD9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28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9415" lvl="1" indent="-342944" defTabSz="915597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Allows requester to create and submit one or more trajectories </a:t>
            </a:r>
          </a:p>
          <a:p>
            <a:pPr marL="349415" lvl="1" indent="-342944" defTabSz="915597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Shows all airspace constraints (dynamic and static geo-fences)</a:t>
            </a:r>
          </a:p>
          <a:p>
            <a:pPr marL="349415" lvl="1" indent="-342944" defTabSz="915597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Supports connection to external subsystems (e.g., 3D maps, weather data, etc.) through standardized interface protocols</a:t>
            </a:r>
          </a:p>
          <a:p>
            <a:pPr marL="349415" lvl="1" indent="-342944" defTabSz="915597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Assesses and advises for trajectory interference or constraint violations</a:t>
            </a:r>
          </a:p>
          <a:p>
            <a:pPr marL="349415" lvl="1" indent="-342944" defTabSz="915597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Provides multiple trajectories for the same UAS with rank ordering to seek the best available trajectory in presence of other operations and constraints </a:t>
            </a:r>
          </a:p>
          <a:p>
            <a:pPr marL="349415" lvl="1" indent="-342944" defTabSz="915597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Tracks vehicle position</a:t>
            </a:r>
          </a:p>
          <a:p>
            <a:pPr defTabSz="915597"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F8085D-680A-41A9-8D47-926F819DE78C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4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90F-A66D-B84B-AA22-DFD8FAE1F822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15"/>
          <a:stretch/>
        </p:blipFill>
        <p:spPr>
          <a:xfrm>
            <a:off x="0" y="4276733"/>
            <a:ext cx="9144000" cy="2581275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43949" y="939115"/>
            <a:ext cx="4225763" cy="2034745"/>
            <a:chOff x="543945" y="939114"/>
            <a:chExt cx="4225763" cy="203474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945" y="1569226"/>
              <a:ext cx="3673829" cy="711249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>
              <a:off x="4769708" y="939114"/>
              <a:ext cx="0" cy="20347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539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0D7D-9607-2F4F-BEF8-EE7FFD34E6C6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5D31EA-FC3C-444F-98DF-EF107825CE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  <p:pic>
        <p:nvPicPr>
          <p:cNvPr id="8" name="Picture 7" descr="Screen Shot 2016-04-30 at 8.14.31 AM.png">
            <a:extLst>
              <a:ext uri="{FF2B5EF4-FFF2-40B4-BE49-F238E27FC236}">
                <a16:creationId xmlns:a16="http://schemas.microsoft.com/office/drawing/2014/main" id="{05ECB00D-8888-2647-8105-8BE2ED446B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893" y="185739"/>
            <a:ext cx="547842" cy="521617"/>
          </a:xfrm>
          <a:prstGeom prst="ellipse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2C3EA3-BFD7-9A45-A587-02CF729650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35" y="185740"/>
            <a:ext cx="586974" cy="51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57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A64-E4BB-0C42-B73F-B555D307FB83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8E7440-50CB-6B45-AE18-F353B4F113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7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4436-B2DB-6E4D-B372-52F3FDA2E2FB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15"/>
          <a:stretch/>
        </p:blipFill>
        <p:spPr>
          <a:xfrm>
            <a:off x="0" y="4276735"/>
            <a:ext cx="9144000" cy="258127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313408" y="792847"/>
            <a:ext cx="3293076" cy="2387600"/>
          </a:xfrm>
        </p:spPr>
        <p:txBody>
          <a:bodyPr anchor="b">
            <a:noAutofit/>
          </a:bodyPr>
          <a:lstStyle>
            <a:lvl1pPr algn="ctr">
              <a:defRPr sz="480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313408" y="3272525"/>
            <a:ext cx="3293076" cy="82991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543950" y="939115"/>
            <a:ext cx="4225763" cy="2034745"/>
            <a:chOff x="543945" y="939114"/>
            <a:chExt cx="4225763" cy="203474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945" y="1569226"/>
              <a:ext cx="3673829" cy="711249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 userDrawn="1"/>
          </p:nvCxnSpPr>
          <p:spPr>
            <a:xfrm>
              <a:off x="4769708" y="939114"/>
              <a:ext cx="0" cy="20347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29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EEA5-A746-7F46-9D06-74F0C0BAA015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7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4436-B2DB-6E4D-B372-52F3FDA2E2FB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15"/>
          <a:stretch/>
        </p:blipFill>
        <p:spPr>
          <a:xfrm>
            <a:off x="0" y="4276735"/>
            <a:ext cx="9144000" cy="2581275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43950" y="939115"/>
            <a:ext cx="4225763" cy="2034745"/>
            <a:chOff x="543945" y="939114"/>
            <a:chExt cx="4225763" cy="203474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945" y="1569226"/>
              <a:ext cx="3673829" cy="711249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>
              <a:off x="4769708" y="939114"/>
              <a:ext cx="0" cy="20347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207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76AE-C4DD-F94A-99FA-74965647A3B6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E76B0B-767C-2044-B56E-3368DA7363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A3F5-4AC1-1943-A885-2160460212D1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D7E2D1-DB38-5946-B901-80E183510C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6BFB-311B-4144-839F-1FABFCE020E8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7C86CF-7CC3-6A41-914E-304218C022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2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6649-7D1B-F74E-B43F-D01223875EB5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2A885-5B6D-234C-B24F-E19D562EE7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5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E63-FD9C-AA4A-B4AE-E180AB0C119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D9365D-DAE2-F44F-BA69-435E09A274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7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C0F1-8951-E347-B451-E8A5DFA323A9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A8ABDF-5A49-834C-A54A-606446A14F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49815" r="10306" b="36976"/>
          <a:stretch/>
        </p:blipFill>
        <p:spPr>
          <a:xfrm>
            <a:off x="0" y="6176971"/>
            <a:ext cx="9144000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4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7108-7503-BE46-907C-ACB49AC85310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71A7-AF6A-44EE-85DB-F1B8B04FE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3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D74A8-6FB5-5840-8D74-577FC243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Upper Class E Traffic Management (ETM)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solidFill>
                  <a:srgbClr val="0070C0"/>
                </a:solidFill>
              </a:rPr>
              <a:t>Future Operational Environment above FL600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6CA31-9A35-7B4F-93A5-46FC1CFFC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02118" cy="366683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1900" b="1" dirty="0"/>
              <a:t>New types of operations</a:t>
            </a:r>
          </a:p>
          <a:p>
            <a:pPr lvl="1">
              <a:lnSpc>
                <a:spcPct val="120000"/>
              </a:lnSpc>
              <a:buFont typeface="Segoe UI Semilight" panose="020B0402040204020203" pitchFamily="34" charset="0"/>
              <a:buChar char="−"/>
            </a:pPr>
            <a:r>
              <a:rPr lang="en-US" sz="1800" dirty="0"/>
              <a:t>Hypersonic flight, reintroduction of supersonic passenger flights, and very </a:t>
            </a:r>
            <a:r>
              <a:rPr lang="en-US" sz="1800" dirty="0" smtClean="0"/>
              <a:t>slow or         on-station </a:t>
            </a:r>
            <a:r>
              <a:rPr lang="en-US" sz="1800" dirty="0"/>
              <a:t>long endurance flights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1900" b="1" dirty="0"/>
              <a:t>ATM scalability</a:t>
            </a:r>
            <a:endParaRPr lang="en-US" sz="1900" dirty="0"/>
          </a:p>
          <a:p>
            <a:pPr lvl="1">
              <a:lnSpc>
                <a:spcPct val="120000"/>
              </a:lnSpc>
              <a:buFont typeface="Segoe UI Semilight" panose="020B0402040204020203" pitchFamily="34" charset="0"/>
              <a:buChar char="−"/>
            </a:pPr>
            <a:r>
              <a:rPr lang="en-US" sz="1800" dirty="0"/>
              <a:t>Current manner of ATM service delivery cannot cost-effectively scale to meet the needs of the envisioned </a:t>
            </a:r>
            <a:r>
              <a:rPr lang="en-US" sz="1800" dirty="0" smtClean="0"/>
              <a:t>ETM </a:t>
            </a:r>
            <a:r>
              <a:rPr lang="en-US" sz="1800" dirty="0"/>
              <a:t>environment</a:t>
            </a:r>
          </a:p>
          <a:p>
            <a:pPr lvl="1">
              <a:lnSpc>
                <a:spcPct val="120000"/>
              </a:lnSpc>
              <a:spcBef>
                <a:spcPts val="675"/>
              </a:spcBef>
              <a:buFont typeface="Segoe UI Semilight" panose="020B0402040204020203" pitchFamily="34" charset="0"/>
              <a:buChar char="−"/>
            </a:pPr>
            <a:r>
              <a:rPr lang="en-US" sz="1800" dirty="0"/>
              <a:t>Current ATM services may not be </a:t>
            </a:r>
            <a:r>
              <a:rPr lang="en-US" sz="1800" dirty="0" smtClean="0"/>
              <a:t>desired </a:t>
            </a:r>
            <a:r>
              <a:rPr lang="en-US" sz="1800" dirty="0"/>
              <a:t>in the ETM environment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1900" b="1" dirty="0"/>
              <a:t>Solutions are needed that</a:t>
            </a:r>
          </a:p>
          <a:p>
            <a:pPr lvl="1">
              <a:lnSpc>
                <a:spcPct val="120000"/>
              </a:lnSpc>
              <a:buFont typeface="Segoe UI Semilight" panose="020B0402040204020203" pitchFamily="34" charset="0"/>
              <a:buChar char="−"/>
            </a:pPr>
            <a:r>
              <a:rPr lang="en-US" sz="1800" dirty="0"/>
              <a:t>Scale beyond current ATM infrastructure and manpower resources</a:t>
            </a:r>
          </a:p>
          <a:p>
            <a:pPr lvl="1">
              <a:lnSpc>
                <a:spcPct val="120000"/>
              </a:lnSpc>
              <a:spcBef>
                <a:spcPts val="675"/>
              </a:spcBef>
              <a:buFont typeface="Segoe UI Semilight" panose="020B0402040204020203" pitchFamily="34" charset="0"/>
              <a:buChar char="−"/>
            </a:pPr>
            <a:r>
              <a:rPr lang="en-US" sz="1800" dirty="0"/>
              <a:t>Promote shared situation awareness among </a:t>
            </a:r>
            <a:r>
              <a:rPr lang="en-US" sz="1800" dirty="0" smtClean="0"/>
              <a:t>Operators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675"/>
              </a:spcBef>
              <a:buFont typeface="Segoe UI Semilight" panose="020B0402040204020203" pitchFamily="34" charset="0"/>
              <a:buChar char="−"/>
            </a:pPr>
            <a:r>
              <a:rPr lang="en-US" sz="1800" dirty="0" smtClean="0"/>
              <a:t>Include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Cooperative Separation </a:t>
            </a:r>
            <a:r>
              <a:rPr lang="en-US" sz="1800" dirty="0" smtClean="0"/>
              <a:t>and </a:t>
            </a:r>
            <a:r>
              <a:rPr lang="en-US" sz="1800" b="1" dirty="0"/>
              <a:t>Provided </a:t>
            </a:r>
            <a:r>
              <a:rPr lang="en-US" sz="1800" b="1" dirty="0" smtClean="0"/>
              <a:t>Separation by ATC (where required)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A9D4B-C310-1245-8C68-3DF06942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FDB771A7-AF6A-44EE-85DB-F1B8B04FEC8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7200"/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89A7DC-BD67-2744-8216-8BDAE9E670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71" y="202257"/>
            <a:ext cx="1270220" cy="1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Upper Class E Traffic Management (ETM) 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0070C0"/>
                </a:solidFill>
              </a:rPr>
              <a:t>Cooperative </a:t>
            </a:r>
            <a:r>
              <a:rPr lang="en-US" sz="2700" dirty="0" smtClean="0">
                <a:solidFill>
                  <a:srgbClr val="0070C0"/>
                </a:solidFill>
              </a:rPr>
              <a:t>Separation Development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ETM concept development requires FAA, NASA, industry, State agency, and stakeholder collaboration to evolve the current service mechanisms and realize </a:t>
            </a:r>
            <a:r>
              <a:rPr lang="en-US" sz="1600" dirty="0" smtClean="0"/>
              <a:t>solutions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600" dirty="0"/>
              <a:t>NASA </a:t>
            </a:r>
            <a:r>
              <a:rPr lang="en-US" sz="1600" dirty="0" smtClean="0"/>
              <a:t>hosted two ETM </a:t>
            </a:r>
            <a:r>
              <a:rPr lang="en-US" sz="1600" dirty="0"/>
              <a:t>Tabletops with FAA, industry, and government stakeholder Space Act partners </a:t>
            </a:r>
            <a:r>
              <a:rPr lang="en-US" sz="1600" dirty="0" smtClean="0"/>
              <a:t>to </a:t>
            </a:r>
            <a:r>
              <a:rPr lang="en-US" sz="1600" dirty="0"/>
              <a:t>inform </a:t>
            </a:r>
            <a:r>
              <a:rPr lang="en-US" sz="1600" dirty="0" smtClean="0"/>
              <a:t>concept development</a:t>
            </a:r>
            <a:endParaRPr lang="en-US" sz="1600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dirty="0"/>
              <a:t>Tabletop #1 (April 2019) focused on understanding </a:t>
            </a:r>
            <a:r>
              <a:rPr lang="en-US" sz="1500" dirty="0" smtClean="0"/>
              <a:t>planned </a:t>
            </a:r>
            <a:r>
              <a:rPr lang="en-US" sz="1500" dirty="0"/>
              <a:t>operations above </a:t>
            </a:r>
            <a:r>
              <a:rPr lang="en-US" sz="1500" dirty="0" smtClean="0"/>
              <a:t>FL600 </a:t>
            </a:r>
            <a:r>
              <a:rPr lang="en-US" sz="1500" dirty="0"/>
              <a:t>and </a:t>
            </a:r>
            <a:r>
              <a:rPr lang="en-US" sz="1500" dirty="0" smtClean="0"/>
              <a:t>began </a:t>
            </a:r>
            <a:r>
              <a:rPr lang="en-US" sz="1500" dirty="0"/>
              <a:t>discussions around a concept of operations for </a:t>
            </a:r>
            <a:r>
              <a:rPr lang="en-US" sz="1500" dirty="0" smtClean="0"/>
              <a:t>ETM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300" dirty="0" smtClean="0"/>
              <a:t>Established ETM foundational principles and assumptions for the cooperative environment 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300" dirty="0" smtClean="0"/>
              <a:t>Established clear ETM development responsibilities for Industry, FAA, and NASA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dirty="0" smtClean="0"/>
              <a:t>Tabletop #2 (Dec 2019) explored ETM concept considerations associated </a:t>
            </a:r>
            <a:r>
              <a:rPr lang="en-US" sz="1500" smtClean="0"/>
              <a:t>with ATC/ETM </a:t>
            </a:r>
            <a:r>
              <a:rPr lang="en-US" sz="1500" dirty="0" smtClean="0"/>
              <a:t>interactions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300" dirty="0" smtClean="0"/>
              <a:t>Identified operational issues/considerations and data impacts associated </a:t>
            </a:r>
            <a:r>
              <a:rPr lang="en-US" sz="1300" dirty="0"/>
              <a:t>with operations transitioning to/from ETM environment, operations that occur both above and below FL600, contingency operations, and other topics that impact air traffic control </a:t>
            </a:r>
            <a:r>
              <a:rPr lang="en-US" sz="1300" dirty="0" smtClean="0"/>
              <a:t>operations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300" dirty="0" smtClean="0"/>
              <a:t>Informed FAA ETM Concept of Operations document development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300" dirty="0" smtClean="0"/>
              <a:t>Informed  engineering plans and considerations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89A7DC-BD67-2744-8216-8BDAE9E670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71" y="202257"/>
            <a:ext cx="1270220" cy="1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1666-8C48-43BD-BBBD-5815BC2C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Upper Class E Traffic Management (ETM) </a:t>
            </a:r>
            <a:br>
              <a:rPr lang="en-US" sz="2700" dirty="0"/>
            </a:br>
            <a:r>
              <a:rPr lang="en-US" sz="2700" dirty="0">
                <a:solidFill>
                  <a:srgbClr val="0070C0"/>
                </a:solidFill>
              </a:rPr>
              <a:t>Principles &amp;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75F9-A307-416E-A0F6-59FCFFBFC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3758184"/>
          </a:xfrm>
        </p:spPr>
        <p:txBody>
          <a:bodyPr>
            <a:noAutofit/>
          </a:bodyPr>
          <a:lstStyle/>
          <a:p>
            <a:pPr lvl="0"/>
            <a:r>
              <a:rPr lang="en-US" sz="1500" dirty="0"/>
              <a:t>The </a:t>
            </a:r>
            <a:r>
              <a:rPr lang="en-US" sz="1500" dirty="0" smtClean="0"/>
              <a:t>ETM </a:t>
            </a:r>
            <a:r>
              <a:rPr lang="en-US" sz="1500" dirty="0"/>
              <a:t>environment is notionally defined as Upper Class E airspace above FL600.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500" dirty="0"/>
              <a:t>ETM Operators include - but are not limited to – commercial, public/government, and research entities operating both manned and unmanned vehicles.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500" dirty="0"/>
              <a:t>Operations can move across multiple Flight Information Regions (FIRs).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500" dirty="0" smtClean="0"/>
              <a:t>The </a:t>
            </a:r>
            <a:r>
              <a:rPr lang="en-US" sz="1500" dirty="0"/>
              <a:t>ETM supporting architecture and associated services are scalable to meet the needs of market forces.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500" dirty="0"/>
              <a:t>Safe separation and demand capacity balancing are enabled through harmonized ETM airspace user interactions, established procedures, and compatible technology.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500" dirty="0" smtClean="0"/>
              <a:t>FAA </a:t>
            </a:r>
            <a:r>
              <a:rPr lang="en-US" sz="1500" dirty="0"/>
              <a:t>retains its authority and responsibility over the airspace.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500" dirty="0" smtClean="0"/>
              <a:t>The ETM </a:t>
            </a:r>
            <a:r>
              <a:rPr lang="en-US" sz="1500" dirty="0"/>
              <a:t>concept will be developed with consideration to international application.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A60FF-1DDE-41C1-84B1-DC894501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FDB771A7-AF6A-44EE-85DB-F1B8B04FEC87}" type="slidenum">
              <a:rPr lang="en-US">
                <a:solidFill>
                  <a:schemeClr val="tx1"/>
                </a:solidFill>
                <a:latin typeface="Calibri" panose="020F0502020204030204"/>
              </a:rPr>
              <a:pPr defTabSz="457200"/>
              <a:t>3</a:t>
            </a:fld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89A7DC-BD67-2744-8216-8BDAE9E67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71" y="202257"/>
            <a:ext cx="1270220" cy="1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43C5-6323-4A22-8614-95EB2FA7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Cooperative Separation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solidFill>
                  <a:srgbClr val="0070C0"/>
                </a:solidFill>
              </a:rPr>
              <a:t>Overview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056EB-B766-405E-9362-EEB87B09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765542" cy="36699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dirty="0"/>
              <a:t>Traffic management systems utilizing </a:t>
            </a:r>
            <a:r>
              <a:rPr lang="en-US" sz="1500" b="1" dirty="0"/>
              <a:t>cooperative separation </a:t>
            </a:r>
            <a:r>
              <a:rPr lang="en-US" sz="1500" dirty="0"/>
              <a:t>are community-based, where Operators are responsible for the coordination, execution and management of their operations, with community rules of the road approved by the FAA.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500" dirty="0" smtClean="0"/>
              <a:t>Operators </a:t>
            </a:r>
            <a:r>
              <a:rPr lang="en-US" sz="1500" dirty="0"/>
              <a:t>within cooperative separation environments are responsible for maintaining separation from one another.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500" dirty="0"/>
              <a:t>Cooperative separation utilizes a separate, collaborative set of separation services from those provided by ATC.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This federated set of services enables coordination between vehicle Operators, facilitated by third-party support providers, through networked information </a:t>
            </a:r>
            <a:r>
              <a:rPr lang="en-US" sz="1300" dirty="0" smtClean="0"/>
              <a:t>exchanges.</a:t>
            </a:r>
            <a:endParaRPr lang="en-US" sz="13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500" dirty="0"/>
              <a:t>Access to the airspace must be equitable. </a:t>
            </a:r>
            <a:r>
              <a:rPr lang="en-US" sz="1500" dirty="0" smtClean="0"/>
              <a:t> Operators </a:t>
            </a:r>
            <a:r>
              <a:rPr lang="en-US" sz="1500" dirty="0"/>
              <a:t>cannot optimize their own operations at the expense of sub-optimizing the ETM environment as a </a:t>
            </a:r>
            <a:r>
              <a:rPr lang="en-US" sz="1500" dirty="0" smtClean="0"/>
              <a:t>whole.</a:t>
            </a:r>
            <a:endParaRPr lang="en-US" sz="15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DFEEF-0AA8-41BD-84C1-21ABD927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FDB771A7-AF6A-44EE-85DB-F1B8B04FEC87}" type="slidenum">
              <a:rPr lang="en-US">
                <a:solidFill>
                  <a:schemeClr val="tx1"/>
                </a:solidFill>
                <a:latin typeface="Calibri" panose="020F0502020204030204"/>
              </a:rPr>
              <a:pPr defTabSz="457200"/>
              <a:t>4</a:t>
            </a:fld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89A7DC-BD67-2744-8216-8BDAE9E670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71" y="202257"/>
            <a:ext cx="1270220" cy="1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 txBox="1">
            <a:spLocks/>
          </p:cNvSpPr>
          <p:nvPr/>
        </p:nvSpPr>
        <p:spPr bwMode="auto">
          <a:xfrm>
            <a:off x="6638925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C177532-1E39-4823-85C9-ABD1D47767BC}" type="slidenum">
              <a:rPr lang="en-US" altLang="en-US" sz="1800" b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 b="0" dirty="0">
              <a:solidFill>
                <a:schemeClr val="bg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1670" y="1069848"/>
            <a:ext cx="7205041" cy="5349240"/>
            <a:chOff x="1016522" y="963232"/>
            <a:chExt cx="7324697" cy="5471877"/>
          </a:xfrm>
        </p:grpSpPr>
        <p:sp>
          <p:nvSpPr>
            <p:cNvPr id="7" name="Freeform 6"/>
            <p:cNvSpPr/>
            <p:nvPr/>
          </p:nvSpPr>
          <p:spPr>
            <a:xfrm>
              <a:off x="1016522" y="3180044"/>
              <a:ext cx="3337212" cy="3255065"/>
            </a:xfrm>
            <a:custGeom>
              <a:avLst/>
              <a:gdLst>
                <a:gd name="connsiteX0" fmla="*/ 0 w 3396704"/>
                <a:gd name="connsiteY0" fmla="*/ 1698352 h 3396704"/>
                <a:gd name="connsiteX1" fmla="*/ 1698352 w 3396704"/>
                <a:gd name="connsiteY1" fmla="*/ 0 h 3396704"/>
                <a:gd name="connsiteX2" fmla="*/ 3396704 w 3396704"/>
                <a:gd name="connsiteY2" fmla="*/ 1698352 h 3396704"/>
                <a:gd name="connsiteX3" fmla="*/ 1698352 w 3396704"/>
                <a:gd name="connsiteY3" fmla="*/ 3396704 h 3396704"/>
                <a:gd name="connsiteX4" fmla="*/ 0 w 3396704"/>
                <a:gd name="connsiteY4" fmla="*/ 1698352 h 339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6704" h="3396704">
                  <a:moveTo>
                    <a:pt x="0" y="1698352"/>
                  </a:moveTo>
                  <a:cubicBezTo>
                    <a:pt x="0" y="760378"/>
                    <a:pt x="760378" y="0"/>
                    <a:pt x="1698352" y="0"/>
                  </a:cubicBezTo>
                  <a:cubicBezTo>
                    <a:pt x="2636326" y="0"/>
                    <a:pt x="3396704" y="760378"/>
                    <a:pt x="3396704" y="1698352"/>
                  </a:cubicBezTo>
                  <a:cubicBezTo>
                    <a:pt x="3396704" y="2636326"/>
                    <a:pt x="2636326" y="3396704"/>
                    <a:pt x="1698352" y="3396704"/>
                  </a:cubicBezTo>
                  <a:cubicBezTo>
                    <a:pt x="760378" y="3396704"/>
                    <a:pt x="0" y="2636326"/>
                    <a:pt x="0" y="1698352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84368" tIns="513946" rIns="684368" bIns="51394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C0000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FAA</a:t>
              </a:r>
            </a:p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3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Subject matter expertise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 of operations</a:t>
              </a:r>
            </a:p>
            <a:p>
              <a:pPr algn="ctr" defTabSz="57785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requirements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Roles/responsibilities definition </a:t>
              </a:r>
            </a:p>
            <a:p>
              <a:pPr algn="ctr" defTabSz="57785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Integration &amp; interoperability </a:t>
              </a:r>
              <a:r>
                <a:rPr lang="en-US" sz="13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needs</a:t>
              </a:r>
              <a:endParaRPr lang="en-US" sz="1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020880" y="3180044"/>
              <a:ext cx="3320339" cy="3251687"/>
            </a:xfrm>
            <a:custGeom>
              <a:avLst/>
              <a:gdLst>
                <a:gd name="connsiteX0" fmla="*/ 0 w 3396704"/>
                <a:gd name="connsiteY0" fmla="*/ 1698352 h 3396704"/>
                <a:gd name="connsiteX1" fmla="*/ 1698352 w 3396704"/>
                <a:gd name="connsiteY1" fmla="*/ 0 h 3396704"/>
                <a:gd name="connsiteX2" fmla="*/ 3396704 w 3396704"/>
                <a:gd name="connsiteY2" fmla="*/ 1698352 h 3396704"/>
                <a:gd name="connsiteX3" fmla="*/ 1698352 w 3396704"/>
                <a:gd name="connsiteY3" fmla="*/ 3396704 h 3396704"/>
                <a:gd name="connsiteX4" fmla="*/ 0 w 3396704"/>
                <a:gd name="connsiteY4" fmla="*/ 1698352 h 339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6704" h="3396704">
                  <a:moveTo>
                    <a:pt x="0" y="1698352"/>
                  </a:moveTo>
                  <a:cubicBezTo>
                    <a:pt x="0" y="760378"/>
                    <a:pt x="760378" y="0"/>
                    <a:pt x="1698352" y="0"/>
                  </a:cubicBezTo>
                  <a:cubicBezTo>
                    <a:pt x="2636326" y="0"/>
                    <a:pt x="3396704" y="760378"/>
                    <a:pt x="3396704" y="1698352"/>
                  </a:cubicBezTo>
                  <a:cubicBezTo>
                    <a:pt x="3396704" y="2636326"/>
                    <a:pt x="2636326" y="3396704"/>
                    <a:pt x="1698352" y="3396704"/>
                  </a:cubicBezTo>
                  <a:cubicBezTo>
                    <a:pt x="760378" y="3396704"/>
                    <a:pt x="0" y="2636326"/>
                    <a:pt x="0" y="169835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84368" tIns="513946" rIns="684368" bIns="51394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NASA</a:t>
              </a:r>
              <a:endParaRPr lang="en-US" sz="1350" kern="1200" dirty="0" smtClean="0">
                <a:solidFill>
                  <a:srgbClr val="002060"/>
                </a:solidFill>
              </a:endParaRPr>
            </a:p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TM research platform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Flight test planning &amp; execution 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Performance requirements for operations</a:t>
              </a:r>
              <a:endParaRPr lang="en-US" sz="1300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944528" y="963232"/>
              <a:ext cx="3468685" cy="3430976"/>
            </a:xfrm>
            <a:custGeom>
              <a:avLst/>
              <a:gdLst>
                <a:gd name="connsiteX0" fmla="*/ 0 w 3396704"/>
                <a:gd name="connsiteY0" fmla="*/ 1698352 h 3396704"/>
                <a:gd name="connsiteX1" fmla="*/ 1698352 w 3396704"/>
                <a:gd name="connsiteY1" fmla="*/ 0 h 3396704"/>
                <a:gd name="connsiteX2" fmla="*/ 3396704 w 3396704"/>
                <a:gd name="connsiteY2" fmla="*/ 1698352 h 3396704"/>
                <a:gd name="connsiteX3" fmla="*/ 1698352 w 3396704"/>
                <a:gd name="connsiteY3" fmla="*/ 3396704 h 3396704"/>
                <a:gd name="connsiteX4" fmla="*/ 0 w 3396704"/>
                <a:gd name="connsiteY4" fmla="*/ 1698352 h 339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6704" h="3396704">
                  <a:moveTo>
                    <a:pt x="0" y="1698352"/>
                  </a:moveTo>
                  <a:cubicBezTo>
                    <a:pt x="0" y="760378"/>
                    <a:pt x="760378" y="0"/>
                    <a:pt x="1698352" y="0"/>
                  </a:cubicBezTo>
                  <a:cubicBezTo>
                    <a:pt x="2636326" y="0"/>
                    <a:pt x="3396704" y="760378"/>
                    <a:pt x="3396704" y="1698352"/>
                  </a:cubicBezTo>
                  <a:cubicBezTo>
                    <a:pt x="3396704" y="2636326"/>
                    <a:pt x="2636326" y="3396704"/>
                    <a:pt x="1698352" y="3396704"/>
                  </a:cubicBezTo>
                  <a:cubicBezTo>
                    <a:pt x="760378" y="3396704"/>
                    <a:pt x="0" y="2636326"/>
                    <a:pt x="0" y="1698352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7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84368" tIns="513946" rIns="684368" bIns="51394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endParaRPr lang="en-US" sz="1000" b="1" dirty="0">
                <a:solidFill>
                  <a:srgbClr val="0070C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070C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Industry</a:t>
              </a:r>
            </a:p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5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Operational needs/use cases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Cooperative sharing methods/architecture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 of way rules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Equity of access rules &amp; enforcement</a:t>
              </a:r>
              <a:endParaRPr lang="en-US" sz="1300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57785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Participation in flight tests </a:t>
              </a:r>
              <a:r>
                <a:rPr lang="en-US" sz="13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&amp; </a:t>
              </a:r>
              <a:r>
                <a:rPr lang="en-US" sz="13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demonstrations</a:t>
              </a:r>
            </a:p>
            <a:p>
              <a:pPr algn="ctr" defTabSz="57785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Readiness </a:t>
              </a:r>
              <a:r>
                <a:rPr lang="en-US" sz="13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of technologies </a:t>
              </a:r>
            </a:p>
            <a:p>
              <a:pPr lvl="0" algn="ctr" defTabSz="577850" rtl="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rgbClr val="002060"/>
                  </a:solidFill>
                </a:rPr>
                <a:t> 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BF89A7DC-BD67-2744-8216-8BDAE9E67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71" y="202257"/>
            <a:ext cx="1270220" cy="127022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984D74A8-6FB5-5840-8D74-577FC243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06" y="593726"/>
            <a:ext cx="7886700" cy="87999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ETM Development</a:t>
            </a:r>
            <a:br>
              <a:rPr lang="en-US" sz="2700" dirty="0" smtClean="0"/>
            </a:br>
            <a:r>
              <a:rPr lang="en-US" sz="2700" dirty="0" smtClean="0">
                <a:solidFill>
                  <a:srgbClr val="0070C0"/>
                </a:solidFill>
              </a:rPr>
              <a:t>Collaboration</a:t>
            </a:r>
            <a:endParaRPr 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71A7-AF6A-44EE-85DB-F1B8B04FEC8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0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Moving forward…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Proceed with development of </a:t>
            </a:r>
            <a:r>
              <a:rPr lang="en-US" sz="1500" dirty="0" smtClean="0"/>
              <a:t>ETM Concept </a:t>
            </a:r>
            <a:r>
              <a:rPr lang="en-US" sz="1500" dirty="0"/>
              <a:t>of Operations </a:t>
            </a:r>
            <a:r>
              <a:rPr lang="en-US" sz="1500" dirty="0">
                <a:ea typeface="Calibri" panose="020F0502020204030204" pitchFamily="34" charset="0"/>
              </a:rPr>
              <a:t>to mature and refine the concept through use cases, roles and </a:t>
            </a:r>
            <a:r>
              <a:rPr lang="en-US" sz="1500" b="1" dirty="0">
                <a:ea typeface="Calibri" panose="020F0502020204030204" pitchFamily="34" charset="0"/>
              </a:rPr>
              <a:t>responsibilities</a:t>
            </a:r>
            <a:r>
              <a:rPr lang="en-US" sz="1500" dirty="0">
                <a:ea typeface="Calibri" panose="020F0502020204030204" pitchFamily="34" charset="0"/>
              </a:rPr>
              <a:t> allocation, and high-level operational and technical requirements </a:t>
            </a:r>
            <a:endParaRPr lang="en-US" sz="1500" dirty="0"/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en-US" sz="1500" dirty="0"/>
              <a:t>Perform engineering analyses to highlight </a:t>
            </a:r>
            <a:r>
              <a:rPr lang="en-US" sz="1500" dirty="0">
                <a:ea typeface="Calibri" panose="020F0502020204030204" pitchFamily="34" charset="0"/>
              </a:rPr>
              <a:t>opportunities and challenges in the current infrastructure, technology, policies, and rules with regard to their applicability to support future operations</a:t>
            </a:r>
            <a:endParaRPr lang="en-US" sz="1500" dirty="0"/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en-US" sz="1500" dirty="0"/>
              <a:t>Build simulation environment and conduct simulations to derive and validate requirements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FDB771A7-AF6A-44EE-85DB-F1B8B04FEC8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7200"/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89A7DC-BD67-2744-8216-8BDAE9E670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71" y="202257"/>
            <a:ext cx="1270220" cy="1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699</Words>
  <Application>Microsoft Office PowerPoint</Application>
  <PresentationFormat>On-screen Show (4:3)</PresentationFormat>
  <Paragraphs>73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Courier New</vt:lpstr>
      <vt:lpstr>Helvetica</vt:lpstr>
      <vt:lpstr>Segoe UI Semibold</vt:lpstr>
      <vt:lpstr>Segoe UI Semilight</vt:lpstr>
      <vt:lpstr>1_Office Theme</vt:lpstr>
      <vt:lpstr>Upper Class E Traffic Management (ETM)  Future Operational Environment above FL600</vt:lpstr>
      <vt:lpstr>Upper Class E Traffic Management (ETM)  Cooperative Separation Development</vt:lpstr>
      <vt:lpstr>Upper Class E Traffic Management (ETM)  Principles &amp; Assumptions</vt:lpstr>
      <vt:lpstr>Cooperative Separation  Overview</vt:lpstr>
      <vt:lpstr>ETM Development Collaboration</vt:lpstr>
      <vt:lpstr>Moving forward…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Upper Class E Operational Environment</dc:title>
  <dc:creator>Magyarits, Sherri (FAA)</dc:creator>
  <cp:lastModifiedBy>Magyarits, Sherri (FAA)</cp:lastModifiedBy>
  <cp:revision>67</cp:revision>
  <dcterms:created xsi:type="dcterms:W3CDTF">2019-11-07T21:20:20Z</dcterms:created>
  <dcterms:modified xsi:type="dcterms:W3CDTF">2020-02-21T15:46:17Z</dcterms:modified>
</cp:coreProperties>
</file>